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13" r:id="rId4"/>
    <p:sldId id="264" r:id="rId5"/>
    <p:sldId id="296" r:id="rId6"/>
    <p:sldId id="307" r:id="rId7"/>
    <p:sldId id="305" r:id="rId8"/>
    <p:sldId id="298" r:id="rId9"/>
    <p:sldId id="308" r:id="rId10"/>
    <p:sldId id="299" r:id="rId11"/>
    <p:sldId id="309" r:id="rId12"/>
    <p:sldId id="310" r:id="rId13"/>
    <p:sldId id="311" r:id="rId14"/>
    <p:sldId id="301" r:id="rId15"/>
    <p:sldId id="302" r:id="rId16"/>
    <p:sldId id="303" r:id="rId17"/>
    <p:sldId id="306" r:id="rId18"/>
    <p:sldId id="265" r:id="rId19"/>
    <p:sldId id="261" r:id="rId20"/>
    <p:sldId id="259" r:id="rId21"/>
    <p:sldId id="260" r:id="rId22"/>
    <p:sldId id="266" r:id="rId23"/>
    <p:sldId id="290" r:id="rId24"/>
    <p:sldId id="263" r:id="rId25"/>
    <p:sldId id="267" r:id="rId26"/>
    <p:sldId id="285" r:id="rId27"/>
    <p:sldId id="289" r:id="rId28"/>
    <p:sldId id="30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52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FD441-C591-46DC-BE6C-F12ACF43F5C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5FBD5-8C3E-4A42-8817-602193756B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131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5FBD5-8C3E-4A42-8817-602193756B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476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5FBD5-8C3E-4A42-8817-602193756BA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2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5FBD5-8C3E-4A42-8817-602193756BA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5FBD5-8C3E-4A42-8817-602193756BA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4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47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0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34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31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7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15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36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4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9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6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E728-6771-41CE-A32E-F3DB27DED347}" type="datetimeFigureOut">
              <a:rPr lang="zh-CN" altLang="en-US" smtClean="0"/>
              <a:t>2020/9/29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D91E9-D655-4C62-B674-17A145C67C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27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1" dirty="0" smtClean="0">
                <a:latin typeface="Book Antiqua" panose="02040602050305030304" pitchFamily="18" charset="0"/>
              </a:rPr>
              <a:t>English Stylistics</a:t>
            </a:r>
            <a:endParaRPr lang="zh-CN" altLang="en-US" sz="5400" b="1" dirty="0">
              <a:latin typeface="Book Antiqua" panose="0204060205030503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48248" y="4258860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600" b="1" dirty="0" smtClean="0">
                <a:latin typeface="Book Antiqua" panose="02040602050305030304" pitchFamily="18" charset="0"/>
              </a:rPr>
              <a:t>Week 4 Lexical Features</a:t>
            </a:r>
            <a:r>
              <a:rPr lang="zh-CN" altLang="en-US" sz="3600" b="1" dirty="0" smtClean="0">
                <a:latin typeface="Book Antiqua" panose="02040602050305030304" pitchFamily="18" charset="0"/>
              </a:rPr>
              <a:t> </a:t>
            </a:r>
            <a:r>
              <a:rPr lang="en-US" altLang="zh-CN" sz="3600" b="1" dirty="0" smtClean="0">
                <a:latin typeface="Book Antiqua" panose="02040602050305030304" pitchFamily="18" charset="0"/>
              </a:rPr>
              <a:t>(II)</a:t>
            </a:r>
          </a:p>
        </p:txBody>
      </p:sp>
    </p:spTree>
    <p:extLst>
      <p:ext uri="{BB962C8B-B14F-4D97-AF65-F5344CB8AC3E}">
        <p14:creationId xmlns:p14="http://schemas.microsoft.com/office/powerpoint/2010/main" val="270193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tx1"/>
                </a:solidFill>
                <a:latin typeface="Book Antiqua" panose="02040602050305030304" pitchFamily="18" charset="0"/>
              </a:rPr>
              <a:t>Types of verbs 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4704" y="1690688"/>
            <a:ext cx="10259097" cy="4581323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ea typeface="华文楷体" panose="02010600040101010101" pitchFamily="2" charset="-122"/>
              </a:rPr>
              <a:t>Notional, auxiliary, model verbs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ea typeface="华文楷体" panose="02010600040101010101" pitchFamily="2" charset="-122"/>
              </a:rPr>
              <a:t>Action verbs (physical vs. mental)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ea typeface="华文楷体" panose="02010600040101010101" pitchFamily="2" charset="-122"/>
                <a:sym typeface="Wingdings" panose="05000000000000000000" pitchFamily="2" charset="2"/>
              </a:rPr>
              <a:t>Active vs. passive voices of verbs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ea typeface="华文楷体" panose="02010600040101010101" pitchFamily="2" charset="-122"/>
                <a:sym typeface="Wingdings" panose="05000000000000000000" pitchFamily="2" charset="2"/>
              </a:rPr>
              <a:t>Transitive vs. intransitive verbs  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ea typeface="华文楷体" panose="02010600040101010101" pitchFamily="2" charset="-122"/>
                <a:sym typeface="Wingdings" panose="05000000000000000000" pitchFamily="2" charset="2"/>
              </a:rPr>
              <a:t>Phrasal verbs</a:t>
            </a:r>
            <a:endParaRPr lang="en-US" altLang="zh-CN" sz="3200" b="1" dirty="0" smtClean="0">
              <a:latin typeface="Book Antiqua" panose="02040602050305030304" pitchFamily="18" charset="0"/>
              <a:ea typeface="华文楷体" panose="02010600040101010101" pitchFamily="2" charset="-122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sz="3200" b="1" i="1" dirty="0" smtClean="0">
              <a:latin typeface="Book Antiqua" panose="02040602050305030304" pitchFamily="18" charset="0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633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reading: Text 10-11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591" y="1747659"/>
            <a:ext cx="3323340" cy="4429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322" y="1673168"/>
            <a:ext cx="3534343" cy="45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0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Action verbs in Text 10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84100" y="1596980"/>
            <a:ext cx="4435699" cy="4579983"/>
          </a:xfrm>
        </p:spPr>
        <p:txBody>
          <a:bodyPr>
            <a:normAutofit/>
          </a:bodyPr>
          <a:lstStyle/>
          <a:p>
            <a:r>
              <a:rPr lang="en-US" altLang="zh-CN" b="1" i="1" dirty="0" smtClean="0">
                <a:latin typeface="Book Antiqua" panose="02040602050305030304" pitchFamily="18" charset="0"/>
              </a:rPr>
              <a:t>Kick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Swing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Grind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Turn 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Scrabble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Heave (himself)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Feel (the wetness)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Spit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Snarl </a:t>
            </a:r>
            <a:endParaRPr lang="zh-CN" altLang="en-US" b="1" i="1" dirty="0">
              <a:latin typeface="Book Antiqua" panose="02040602050305030304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5396248" y="1828800"/>
            <a:ext cx="5957552" cy="4348163"/>
          </a:xfrm>
        </p:spPr>
        <p:txBody>
          <a:bodyPr>
            <a:normAutofit/>
          </a:bodyPr>
          <a:lstStyle/>
          <a:p>
            <a:r>
              <a:rPr lang="en-US" altLang="zh-CN" b="1" i="1" dirty="0" smtClean="0">
                <a:latin typeface="Book Antiqua" panose="02040602050305030304" pitchFamily="18" charset="0"/>
              </a:rPr>
              <a:t>Glimpse (the trenches)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Force (himself)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Fall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Haul (himself)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Slide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Stumble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Go </a:t>
            </a:r>
          </a:p>
          <a:p>
            <a:r>
              <a:rPr lang="en-US" altLang="zh-CN" b="1" i="1" dirty="0" smtClean="0">
                <a:latin typeface="Book Antiqua" panose="02040602050305030304" pitchFamily="18" charset="0"/>
              </a:rPr>
              <a:t>Fall </a:t>
            </a:r>
            <a:endParaRPr lang="zh-CN" altLang="en-US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Action verbs in Text 11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81825" y="1690688"/>
            <a:ext cx="5422005" cy="44862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See (the shark)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Raise (the club)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Bring (the club)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Slam (the shark)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Feel (the rigidity)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Strike (the shark)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830" y="2177173"/>
            <a:ext cx="4323008" cy="32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5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>
                <a:latin typeface="Book Antiqua" panose="02040602050305030304" pitchFamily="18" charset="0"/>
              </a:rPr>
              <a:t>Pincher Martin (1951)</a:t>
            </a:r>
            <a:endParaRPr lang="zh-CN" altLang="en-US" b="1" i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9015166" cy="5007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 Golding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once explains </a:t>
            </a:r>
            <a:r>
              <a:rPr lang="en-US" altLang="zh-CN" sz="3200" b="1" dirty="0">
                <a:latin typeface="Book Antiqua" panose="02040602050305030304" pitchFamily="18" charset="0"/>
              </a:rPr>
              <a:t>that Martin driven by a selfish greed for life has continued to exist in another dimension: "His drowned body lies rolling in the Atlantic but the ravenous ego invents a rock for him to endure on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".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9218" name="Picture 2" descr="æ¥çæºå¾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273" y="3465513"/>
            <a:ext cx="1962269" cy="306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95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William Golding (1911-1993)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701" y="1519708"/>
            <a:ext cx="9109656" cy="51399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Nobel Prize in Literature 1983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“for </a:t>
            </a:r>
            <a:r>
              <a:rPr lang="en-US" altLang="zh-CN" sz="3200" b="1" dirty="0">
                <a:latin typeface="Book Antiqua" panose="02040602050305030304" pitchFamily="18" charset="0"/>
              </a:rPr>
              <a:t>his novels which, with the perspicuity of realistic narrative art and the diversity and universality of myth, illuminate the human condition in the world of today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.”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357" y="3387144"/>
            <a:ext cx="2181687" cy="32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4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Ernest Miller Hemingway (1899-1961)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776" y="1690688"/>
            <a:ext cx="8827438" cy="47757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The Nobel Prize in Literature 1954 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"</a:t>
            </a:r>
            <a:r>
              <a:rPr lang="en-US" altLang="zh-CN" sz="3200" b="1" dirty="0">
                <a:latin typeface="Book Antiqua" panose="02040602050305030304" pitchFamily="18" charset="0"/>
              </a:rPr>
              <a:t>for his mastery of the art of narrative, most recently demonstrated in </a:t>
            </a:r>
            <a:r>
              <a:rPr lang="en-US" altLang="zh-CN" sz="3200" b="1" i="1" dirty="0">
                <a:latin typeface="Book Antiqua" panose="02040602050305030304" pitchFamily="18" charset="0"/>
              </a:rPr>
              <a:t>The Old Man and the Sea,</a:t>
            </a:r>
            <a:r>
              <a:rPr lang="en-US" altLang="zh-CN" sz="3200" b="1" dirty="0">
                <a:latin typeface="Book Antiqua" panose="02040602050305030304" pitchFamily="18" charset="0"/>
              </a:rPr>
              <a:t> and for the influence that he has exerted on contemporary style."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sp>
        <p:nvSpPr>
          <p:cNvPr id="4" name="AutoShape 2" descr="Ernest Miller Hemingw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Ernest Miller Hemingwa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Ernest Miller Hemingway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176" y="3464417"/>
            <a:ext cx="2130141" cy="319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8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40943" y="1271856"/>
            <a:ext cx="10515600" cy="28527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b="1" dirty="0" smtClean="0">
                <a:latin typeface="Book Antiqua" panose="02040602050305030304" pitchFamily="18" charset="0"/>
              </a:rPr>
              <a:t>English words of different origins: Etymology</a:t>
            </a:r>
            <a:endParaRPr lang="zh-CN" altLang="en-US" sz="44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518" y="360609"/>
            <a:ext cx="10877282" cy="1330080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The </a:t>
            </a:r>
            <a:r>
              <a:rPr lang="en-US" altLang="zh-CN" b="1" dirty="0" smtClean="0">
                <a:latin typeface="Book Antiqua" panose="02040602050305030304" pitchFamily="18" charset="0"/>
              </a:rPr>
              <a:t>History of English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Picture 2" descr="http://001yourtranslationservice.com/translating/languages/pic/timeline-of-English-histor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273" y="1825625"/>
            <a:ext cx="12037454" cy="371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76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74560" y="262094"/>
            <a:ext cx="10515600" cy="1235075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Germanic vs. Latinate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61257" y="1365161"/>
            <a:ext cx="7177088" cy="51584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i="1" dirty="0">
                <a:latin typeface="Book Antiqua" panose="02040602050305030304" pitchFamily="18" charset="0"/>
              </a:rPr>
              <a:t>b</a:t>
            </a:r>
            <a:r>
              <a:rPr lang="en-US" altLang="zh-CN" sz="3600" b="1" i="1" dirty="0" smtClean="0">
                <a:latin typeface="Book Antiqua" panose="02040602050305030304" pitchFamily="18" charset="0"/>
              </a:rPr>
              <a:t>odily 		= 	corporal </a:t>
            </a:r>
            <a:br>
              <a:rPr lang="en-US" altLang="zh-CN" sz="3600" b="1" i="1" dirty="0" smtClean="0">
                <a:latin typeface="Book Antiqua" panose="02040602050305030304" pitchFamily="18" charset="0"/>
              </a:rPr>
            </a:br>
            <a:r>
              <a:rPr lang="en-US" altLang="zh-CN" sz="3600" b="1" i="1" dirty="0" smtClean="0">
                <a:latin typeface="Book Antiqua" panose="02040602050305030304" pitchFamily="18" charset="0"/>
              </a:rPr>
              <a:t>thinking 	= 	pensive </a:t>
            </a:r>
            <a:br>
              <a:rPr lang="en-US" altLang="zh-CN" sz="3600" b="1" i="1" dirty="0" smtClean="0">
                <a:latin typeface="Book Antiqua" panose="02040602050305030304" pitchFamily="18" charset="0"/>
              </a:rPr>
            </a:br>
            <a:r>
              <a:rPr lang="en-US" altLang="zh-CN" sz="3600" b="1" i="1" dirty="0" smtClean="0">
                <a:latin typeface="Book Antiqua" panose="02040602050305030304" pitchFamily="18" charset="0"/>
              </a:rPr>
              <a:t>dog 		= 	canine </a:t>
            </a:r>
            <a:br>
              <a:rPr lang="en-US" altLang="zh-CN" sz="3600" b="1" i="1" dirty="0" smtClean="0">
                <a:latin typeface="Book Antiqua" panose="02040602050305030304" pitchFamily="18" charset="0"/>
              </a:rPr>
            </a:br>
            <a:r>
              <a:rPr lang="en-US" altLang="zh-CN" sz="3600" b="1" i="1" dirty="0" smtClean="0">
                <a:latin typeface="Book Antiqua" panose="02040602050305030304" pitchFamily="18" charset="0"/>
              </a:rPr>
              <a:t>come 		= 	arrive </a:t>
            </a:r>
            <a:endParaRPr lang="en-US" altLang="zh-CN" sz="3600" b="1" i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600" b="1" i="1" dirty="0">
                <a:latin typeface="Book Antiqua" panose="02040602050305030304" pitchFamily="18" charset="0"/>
              </a:rPr>
              <a:t>l</a:t>
            </a:r>
            <a:r>
              <a:rPr lang="en-US" altLang="zh-CN" sz="3600" b="1" i="1" dirty="0" smtClean="0">
                <a:latin typeface="Book Antiqua" panose="02040602050305030304" pitchFamily="18" charset="0"/>
              </a:rPr>
              <a:t>eave 		= 	depart</a:t>
            </a:r>
          </a:p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love		=	affection </a:t>
            </a:r>
            <a:br>
              <a:rPr lang="en-US" altLang="zh-CN" sz="3600" b="1" i="1" dirty="0" smtClean="0">
                <a:latin typeface="Book Antiqua" panose="02040602050305030304" pitchFamily="18" charset="0"/>
              </a:rPr>
            </a:br>
            <a:endParaRPr lang="en-US" altLang="zh-CN" sz="3600" b="1" i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05868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Review: lexical features I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9063" y="1870993"/>
            <a:ext cx="10233874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Word-formation processes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Word types (esp. adjectives)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A Room (</a:t>
            </a:r>
            <a:r>
              <a:rPr lang="en-US" altLang="zh-CN" sz="3200" b="1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Babbitt</a:t>
            </a: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 vs</a:t>
            </a:r>
            <a:r>
              <a:rPr lang="en-US" altLang="zh-CN" sz="3200" b="1" i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. The Handmaid’s Tale</a:t>
            </a: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)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6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69701" y="274638"/>
            <a:ext cx="10019764" cy="1554162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Germanic words </a:t>
            </a:r>
            <a:r>
              <a:rPr lang="en-US" altLang="zh-CN" b="1" dirty="0">
                <a:latin typeface="Book Antiqua" panose="02040602050305030304" pitchFamily="18" charset="0"/>
              </a:rPr>
              <a:t>(Anglo-Saxon)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6524" y="1674254"/>
            <a:ext cx="9152564" cy="4563034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Basic vocabulary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2 or 3 syllables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Plain, powerful, vivid </a:t>
            </a:r>
          </a:p>
        </p:txBody>
      </p:sp>
    </p:spTree>
    <p:extLst>
      <p:ext uri="{BB962C8B-B14F-4D97-AF65-F5344CB8AC3E}">
        <p14:creationId xmlns:p14="http://schemas.microsoft.com/office/powerpoint/2010/main" val="8281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tx1"/>
                </a:solidFill>
                <a:latin typeface="Book Antiqua" panose="02040602050305030304" pitchFamily="18" charset="0"/>
              </a:rPr>
              <a:t>Latinate words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1825" y="1690688"/>
            <a:ext cx="9397263" cy="4441826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multisyllabic, abstract, derivational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Fancy, elegant, urban, educated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600" b="1" dirty="0" smtClean="0">
                <a:latin typeface="Book Antiqua" panose="02040602050305030304" pitchFamily="18" charset="0"/>
              </a:rPr>
              <a:t>Or pretentious </a:t>
            </a:r>
          </a:p>
          <a:p>
            <a:pPr eaLnBrk="1" hangingPunct="1">
              <a:lnSpc>
                <a:spcPct val="150000"/>
              </a:lnSpc>
            </a:pPr>
            <a:endParaRPr lang="en-US" altLang="zh-CN" sz="36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4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Clipping of the Latinate words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3492" y="1690688"/>
            <a:ext cx="10130307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advertisement – ads</a:t>
            </a:r>
          </a:p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influenza – flu</a:t>
            </a:r>
          </a:p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refrigerator – fridge </a:t>
            </a:r>
          </a:p>
          <a:p>
            <a:pPr>
              <a:lnSpc>
                <a:spcPct val="150000"/>
              </a:lnSpc>
            </a:pPr>
            <a:r>
              <a:rPr lang="en-US" altLang="zh-CN" sz="3600" b="1" i="1" dirty="0" smtClean="0">
                <a:latin typeface="Book Antiqua" panose="02040602050305030304" pitchFamily="18" charset="0"/>
              </a:rPr>
              <a:t>microphone – mike </a:t>
            </a: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56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Reading: Text 12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9665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Macbeth (1606)</a:t>
            </a:r>
            <a:endParaRPr lang="zh-CN" altLang="en-US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dirty="0"/>
          </a:p>
        </p:txBody>
      </p:sp>
      <p:pic>
        <p:nvPicPr>
          <p:cNvPr id="1026" name="Picture 2" descr="æ¥çæºå¾å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533" y="2571954"/>
            <a:ext cx="4853775" cy="364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æ¥çæºå¾å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016" y="562395"/>
            <a:ext cx="3918075" cy="58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2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406392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</a:t>
            </a:r>
            <a:r>
              <a:rPr lang="en-US" altLang="zh-CN" b="1" dirty="0" smtClean="0">
                <a:latin typeface="Book Antiqua" panose="02040602050305030304" pitchFamily="18" charset="0"/>
              </a:rPr>
              <a:t>reading (</a:t>
            </a:r>
            <a:r>
              <a:rPr lang="en-US" altLang="zh-CN" b="1" dirty="0">
                <a:latin typeface="Book Antiqua" panose="02040602050305030304" pitchFamily="18" charset="0"/>
              </a:rPr>
              <a:t>Text 13-A and </a:t>
            </a:r>
            <a:r>
              <a:rPr lang="en-US" altLang="zh-CN" b="1" dirty="0" smtClean="0">
                <a:latin typeface="Book Antiqua" panose="02040602050305030304" pitchFamily="18" charset="0"/>
              </a:rPr>
              <a:t>13-B)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5915" y="1771517"/>
            <a:ext cx="10387885" cy="4579984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Calculate the ratio of Germanic – Latinate words in the two texts, and consider the effect of such lexical choices.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http://etymonline.com/</a:t>
            </a:r>
          </a:p>
          <a:p>
            <a:pPr eaLnBrk="1" hangingPunct="1"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1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Formal vs. Less formal correspondence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432527"/>
              </p:ext>
            </p:extLst>
          </p:nvPr>
        </p:nvGraphicFramePr>
        <p:xfrm>
          <a:off x="270457" y="1851381"/>
          <a:ext cx="11243258" cy="3264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4281">
                  <a:extLst>
                    <a:ext uri="{9D8B030D-6E8A-4147-A177-3AD203B41FA5}">
                      <a16:colId xmlns:a16="http://schemas.microsoft.com/office/drawing/2014/main" val="3746402871"/>
                    </a:ext>
                  </a:extLst>
                </a:gridCol>
                <a:gridCol w="2588654">
                  <a:extLst>
                    <a:ext uri="{9D8B030D-6E8A-4147-A177-3AD203B41FA5}">
                      <a16:colId xmlns:a16="http://schemas.microsoft.com/office/drawing/2014/main" val="2421870516"/>
                    </a:ext>
                  </a:extLst>
                </a:gridCol>
                <a:gridCol w="2730323">
                  <a:extLst>
                    <a:ext uri="{9D8B030D-6E8A-4147-A177-3AD203B41FA5}">
                      <a16:colId xmlns:a16="http://schemas.microsoft.com/office/drawing/2014/main" val="4097404249"/>
                    </a:ext>
                  </a:extLst>
                </a:gridCol>
              </a:tblGrid>
              <a:tr h="595605">
                <a:tc>
                  <a:txBody>
                    <a:bodyPr/>
                    <a:lstStyle/>
                    <a:p>
                      <a:pPr algn="ctr"/>
                      <a:endParaRPr lang="zh-CN" altLang="en-US" sz="3200" b="1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Book Antiqua" panose="02040602050305030304" pitchFamily="18" charset="0"/>
                        </a:rPr>
                        <a:t>Text A</a:t>
                      </a:r>
                      <a:endParaRPr lang="zh-CN" altLang="en-US" sz="3200" b="1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Book Antiqua" panose="02040602050305030304" pitchFamily="18" charset="0"/>
                        </a:rPr>
                        <a:t>Text B</a:t>
                      </a:r>
                      <a:endParaRPr lang="zh-CN" altLang="en-US" sz="3200" b="1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35576"/>
                  </a:ext>
                </a:extLst>
              </a:tr>
              <a:tr h="1320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Book Antiqua" panose="02040602050305030304" pitchFamily="18" charset="0"/>
                        </a:rPr>
                        <a:t>Latinate</a:t>
                      </a:r>
                      <a:r>
                        <a:rPr lang="en-US" altLang="zh-CN" sz="3200" b="1" baseline="0" dirty="0" smtClean="0">
                          <a:latin typeface="Book Antiqua" panose="02040602050305030304" pitchFamily="18" charset="0"/>
                        </a:rPr>
                        <a:t> words (total)</a:t>
                      </a:r>
                      <a:endParaRPr lang="zh-CN" altLang="en-US" sz="3200" b="1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Book Antiqua" panose="02040602050305030304" pitchFamily="18" charset="0"/>
                        </a:rPr>
                        <a:t>25% (33/133)</a:t>
                      </a:r>
                      <a:endParaRPr lang="zh-CN" altLang="en-US" sz="3200" b="1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Book Antiqua" panose="02040602050305030304" pitchFamily="18" charset="0"/>
                        </a:rPr>
                        <a:t>16% (19/122)</a:t>
                      </a:r>
                      <a:endParaRPr lang="zh-CN" altLang="en-US" sz="3200" b="1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73413"/>
                  </a:ext>
                </a:extLst>
              </a:tr>
              <a:tr h="13490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Book Antiqua" panose="02040602050305030304" pitchFamily="18" charset="0"/>
                        </a:rPr>
                        <a:t>Multisyllabic</a:t>
                      </a:r>
                      <a:r>
                        <a:rPr lang="en-US" altLang="zh-CN" sz="3200" b="1" baseline="0" dirty="0" smtClean="0">
                          <a:latin typeface="Book Antiqua" panose="02040602050305030304" pitchFamily="18" charset="0"/>
                        </a:rPr>
                        <a:t> Latinate words </a:t>
                      </a:r>
                      <a:endParaRPr lang="zh-CN" altLang="en-US" sz="3200" b="1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Book Antiqua" panose="02040602050305030304" pitchFamily="18" charset="0"/>
                        </a:rPr>
                        <a:t>8% (10/133)</a:t>
                      </a:r>
                      <a:endParaRPr lang="zh-CN" altLang="en-US" sz="3200" b="1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latin typeface="Book Antiqua" panose="02040602050305030304" pitchFamily="18" charset="0"/>
                        </a:rPr>
                        <a:t>4%</a:t>
                      </a:r>
                      <a:r>
                        <a:rPr lang="en-US" altLang="zh-CN" sz="3200" b="1" baseline="0" dirty="0" smtClean="0">
                          <a:latin typeface="Book Antiqua" panose="02040602050305030304" pitchFamily="18" charset="0"/>
                        </a:rPr>
                        <a:t> (5/122)</a:t>
                      </a:r>
                      <a:endParaRPr lang="zh-CN" altLang="en-US" sz="3200" b="1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728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0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9397" y="232781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Contrastive tweets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397" y="1403798"/>
            <a:ext cx="11281893" cy="49841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T1 – </a:t>
            </a:r>
            <a:r>
              <a:rPr lang="en-US" altLang="zh-CN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GREAT Billy Graham is dead. There was nobody like him! He will be missed by Christians and all religions. A very special man.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T2 –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Billy Graham was a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humble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servant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who prayed for so many – and who, with wisdom and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grace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, gave hope and guidance to </a:t>
            </a:r>
            <a:r>
              <a:rPr lang="en-US" altLang="zh-CN" sz="3200" b="1" i="1" u="sng" dirty="0" smtClean="0">
                <a:latin typeface="Book Antiqua" panose="02040602050305030304" pitchFamily="18" charset="0"/>
              </a:rPr>
              <a:t>generations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 of Americans. 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14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0166" y="219902"/>
            <a:ext cx="10515600" cy="1003591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Contrastive tweets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0166" y="1107583"/>
            <a:ext cx="11881833" cy="540912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T1 – Aretha </a:t>
            </a:r>
            <a:r>
              <a:rPr lang="en-US" altLang="zh-CN" sz="3100" b="1" dirty="0">
                <a:latin typeface="Calibri" panose="020F0502020204030204" pitchFamily="34" charset="0"/>
                <a:cs typeface="Calibri" panose="020F0502020204030204" pitchFamily="34" charset="0"/>
              </a:rPr>
              <a:t>helped </a:t>
            </a:r>
            <a:r>
              <a:rPr lang="en-US" altLang="zh-CN" sz="3100" b="1" u="sng" dirty="0">
                <a:latin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en-US" altLang="zh-CN" sz="3100" b="1" dirty="0">
                <a:latin typeface="Calibri" panose="020F0502020204030204" pitchFamily="34" charset="0"/>
                <a:cs typeface="Calibri" panose="020F0502020204030204" pitchFamily="34" charset="0"/>
              </a:rPr>
              <a:t> the American </a:t>
            </a:r>
            <a:r>
              <a:rPr lang="en-US" altLang="zh-CN" sz="31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lang="en-US" altLang="zh-CN" sz="3100" b="1" dirty="0">
                <a:latin typeface="Calibri" panose="020F0502020204030204" pitchFamily="34" charset="0"/>
                <a:cs typeface="Calibri" panose="020F0502020204030204" pitchFamily="34" charset="0"/>
              </a:rPr>
              <a:t>. In her voice, we could feel our </a:t>
            </a:r>
            <a:r>
              <a:rPr lang="en-US" altLang="zh-CN" sz="3100" b="1" u="sng" dirty="0"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r>
              <a:rPr lang="en-US" altLang="zh-CN" sz="3100" b="1" dirty="0">
                <a:latin typeface="Calibri" panose="020F0502020204030204" pitchFamily="34" charset="0"/>
                <a:cs typeface="Calibri" panose="020F0502020204030204" pitchFamily="34" charset="0"/>
              </a:rPr>
              <a:t>, all of it and in every shade—our power and our pain, our darkness and our light, our </a:t>
            </a:r>
            <a:r>
              <a:rPr lang="en-US" altLang="zh-CN" sz="31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quest</a:t>
            </a:r>
            <a:r>
              <a:rPr lang="en-US" altLang="zh-CN" sz="3100" b="1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en-US" altLang="zh-CN" sz="31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redemption</a:t>
            </a:r>
            <a:r>
              <a:rPr lang="en-US" altLang="zh-CN" sz="3100" b="1" dirty="0">
                <a:latin typeface="Calibri" panose="020F0502020204030204" pitchFamily="34" charset="0"/>
                <a:cs typeface="Calibri" panose="020F0502020204030204" pitchFamily="34" charset="0"/>
              </a:rPr>
              <a:t> and our hard-won respect. May the Queen of Soul rest in </a:t>
            </a:r>
            <a:r>
              <a:rPr lang="en-US" altLang="zh-CN" sz="3100" b="1" u="sng" dirty="0">
                <a:latin typeface="Calibri" panose="020F0502020204030204" pitchFamily="34" charset="0"/>
                <a:cs typeface="Calibri" panose="020F0502020204030204" pitchFamily="34" charset="0"/>
              </a:rPr>
              <a:t>eternal</a:t>
            </a:r>
            <a:r>
              <a:rPr lang="en-US" altLang="zh-CN" sz="3100" b="1" dirty="0">
                <a:latin typeface="Calibri" panose="020F0502020204030204" pitchFamily="34" charset="0"/>
                <a:cs typeface="Calibri" panose="020F0502020204030204" pitchFamily="34" charset="0"/>
              </a:rPr>
              <a:t> peace</a:t>
            </a:r>
            <a:r>
              <a:rPr lang="en-US" altLang="zh-CN" sz="3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3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T2 – </a:t>
            </a:r>
            <a:r>
              <a:rPr lang="en-US" altLang="zh-CN" sz="3100" b="1" dirty="0" smtClean="0">
                <a:latin typeface="Book Antiqua" panose="02040602050305030304" pitchFamily="18" charset="0"/>
                <a:cs typeface="Calibri" panose="020F0502020204030204" pitchFamily="34" charset="0"/>
              </a:rPr>
              <a:t>The </a:t>
            </a:r>
            <a:r>
              <a:rPr lang="en-US" altLang="zh-CN" sz="3100" b="1" dirty="0">
                <a:latin typeface="Book Antiqua" panose="02040602050305030304" pitchFamily="18" charset="0"/>
                <a:cs typeface="Calibri" panose="020F0502020204030204" pitchFamily="34" charset="0"/>
              </a:rPr>
              <a:t>Queen of Soul, Aretha Franklin, is dead. She was a great woman, with a wonderful gift from God, her voice. She will be missed</a:t>
            </a:r>
            <a:r>
              <a:rPr lang="en-US" altLang="zh-CN" sz="3100" b="1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zh-CN" altLang="en-US" sz="3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909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Summary: lexical features of style </a:t>
            </a:r>
            <a:r>
              <a:rPr lang="en-US" altLang="zh-CN" b="1" dirty="0" smtClean="0">
                <a:latin typeface="Book Antiqua" panose="02040602050305030304" pitchFamily="18" charset="0"/>
              </a:rPr>
              <a:t>(II)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3036" y="1690688"/>
            <a:ext cx="10400763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Nouns of different domains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Different types of verbs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Germanic vs. Latinate words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82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91673" y="271417"/>
            <a:ext cx="10117428" cy="1325563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Book Antiqua" panose="02040602050305030304" pitchFamily="18" charset="0"/>
              </a:rPr>
              <a:t>Word-formation processes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1674" y="1481070"/>
            <a:ext cx="10212946" cy="507213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Derivation (or Affixation)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Compounding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Blending and Clipping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Abbreviations, acronyms, </a:t>
            </a:r>
            <a:r>
              <a:rPr lang="en-US" altLang="zh-CN" sz="3200" b="1" dirty="0" err="1" smtClean="0">
                <a:latin typeface="Book Antiqua" panose="02040602050305030304" pitchFamily="18" charset="0"/>
              </a:rPr>
              <a:t>initialisms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Neologism (coinage)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Borrowing and calque (loan translation)</a:t>
            </a:r>
          </a:p>
          <a:p>
            <a:pPr eaLnBrk="1" hangingPunct="1"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3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3827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Lexical features II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8794" y="1751527"/>
            <a:ext cx="10375006" cy="44254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Different types of nouns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Different types of verbs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English words of different origins</a:t>
            </a:r>
          </a:p>
        </p:txBody>
      </p:sp>
    </p:spTree>
    <p:extLst>
      <p:ext uri="{BB962C8B-B14F-4D97-AF65-F5344CB8AC3E}">
        <p14:creationId xmlns:p14="http://schemas.microsoft.com/office/powerpoint/2010/main" val="24339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Types of nouns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30310" y="1596980"/>
            <a:ext cx="10663707" cy="485533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Concrete vs. abstract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General vs. specific  (hyponymy </a:t>
            </a:r>
            <a:r>
              <a:rPr lang="zh-CN" altLang="en-US" sz="3200" b="1" dirty="0" smtClean="0">
                <a:latin typeface="Book Antiqua" panose="02040602050305030304" pitchFamily="18" charset="0"/>
              </a:rPr>
              <a:t>上下义关系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Lexical set (collocation </a:t>
            </a:r>
            <a:r>
              <a:rPr lang="zh-CN" altLang="en-US" sz="3200" b="1" dirty="0" smtClean="0">
                <a:latin typeface="Book Antiqua" panose="02040602050305030304" pitchFamily="18" charset="0"/>
              </a:rPr>
              <a:t>词义搭配关系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)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40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reading: Text 9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8649" y="1681365"/>
            <a:ext cx="10194701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“Naming of Parts”, by Henry Reed (1942)</a:t>
            </a:r>
          </a:p>
          <a:p>
            <a:pPr>
              <a:lnSpc>
                <a:spcPct val="150000"/>
              </a:lnSpc>
            </a:pP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  <p:pic>
        <p:nvPicPr>
          <p:cNvPr id="1026" name="Picture 2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707" y="3258784"/>
            <a:ext cx="4702241" cy="312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92" y="2644314"/>
            <a:ext cx="3129187" cy="37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15155" y="365125"/>
            <a:ext cx="10838645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Nouns of different/overlapping sets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262129" y="1825625"/>
            <a:ext cx="3881907" cy="4351338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b="1" i="1" dirty="0" smtClean="0">
                <a:latin typeface="Book Antiqua" panose="02040602050305030304" pitchFamily="18" charset="0"/>
              </a:rPr>
              <a:t>Daily cleaning</a:t>
            </a:r>
          </a:p>
          <a:p>
            <a:pPr algn="r"/>
            <a:r>
              <a:rPr lang="en-US" altLang="zh-CN" sz="3200" b="1" i="1" dirty="0" smtClean="0">
                <a:latin typeface="Book Antiqua" panose="02040602050305030304" pitchFamily="18" charset="0"/>
              </a:rPr>
              <a:t>Naming of parts</a:t>
            </a:r>
          </a:p>
          <a:p>
            <a:pPr algn="r"/>
            <a:r>
              <a:rPr lang="en-US" altLang="zh-CN" sz="3200" b="1" i="1" dirty="0" smtClean="0">
                <a:latin typeface="Book Antiqua" panose="02040602050305030304" pitchFamily="18" charset="0"/>
              </a:rPr>
              <a:t>Sing swivel</a:t>
            </a:r>
          </a:p>
          <a:p>
            <a:pPr algn="r"/>
            <a:r>
              <a:rPr lang="en-US" altLang="zh-CN" sz="3200" b="1" i="1" dirty="0" smtClean="0">
                <a:latin typeface="Book Antiqua" panose="02040602050305030304" pitchFamily="18" charset="0"/>
              </a:rPr>
              <a:t>Piling swivel</a:t>
            </a:r>
          </a:p>
          <a:p>
            <a:pPr algn="r"/>
            <a:r>
              <a:rPr lang="en-US" altLang="zh-CN" sz="3200" b="1" i="1" dirty="0" smtClean="0">
                <a:latin typeface="Book Antiqua" panose="02040602050305030304" pitchFamily="18" charset="0"/>
              </a:rPr>
              <a:t>Safety-catch</a:t>
            </a:r>
          </a:p>
          <a:p>
            <a:pPr algn="r"/>
            <a:r>
              <a:rPr lang="en-US" altLang="zh-CN" sz="3200" b="1" i="1" dirty="0" smtClean="0">
                <a:latin typeface="Book Antiqua" panose="02040602050305030304" pitchFamily="18" charset="0"/>
              </a:rPr>
              <a:t>Bolt</a:t>
            </a:r>
          </a:p>
          <a:p>
            <a:pPr algn="r"/>
            <a:r>
              <a:rPr lang="en-US" altLang="zh-CN" sz="3200" b="1" i="1" dirty="0" smtClean="0">
                <a:latin typeface="Book Antiqua" panose="02040602050305030304" pitchFamily="18" charset="0"/>
              </a:rPr>
              <a:t>Spring 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3200" b="1" i="1" dirty="0" smtClean="0">
                <a:latin typeface="Book Antiqua" panose="02040602050305030304" pitchFamily="18" charset="0"/>
              </a:rPr>
              <a:t>Japonica</a:t>
            </a:r>
          </a:p>
          <a:p>
            <a:r>
              <a:rPr lang="en-US" altLang="zh-CN" sz="3200" b="1" i="1" dirty="0" smtClean="0">
                <a:latin typeface="Book Antiqua" panose="02040602050305030304" pitchFamily="18" charset="0"/>
              </a:rPr>
              <a:t>Coral</a:t>
            </a:r>
          </a:p>
          <a:p>
            <a:r>
              <a:rPr lang="en-US" altLang="zh-CN" sz="3200" b="1" i="1" dirty="0" smtClean="0">
                <a:latin typeface="Book Antiqua" panose="02040602050305030304" pitchFamily="18" charset="0"/>
              </a:rPr>
              <a:t>Gardens</a:t>
            </a:r>
          </a:p>
          <a:p>
            <a:r>
              <a:rPr lang="en-US" altLang="zh-CN" sz="3200" b="1" i="1" dirty="0" smtClean="0">
                <a:latin typeface="Book Antiqua" panose="02040602050305030304" pitchFamily="18" charset="0"/>
              </a:rPr>
              <a:t>Branches</a:t>
            </a:r>
          </a:p>
          <a:p>
            <a:r>
              <a:rPr lang="en-US" altLang="zh-CN" sz="3200" b="1" i="1" dirty="0" smtClean="0">
                <a:latin typeface="Book Antiqua" panose="02040602050305030304" pitchFamily="18" charset="0"/>
              </a:rPr>
              <a:t>Blossom</a:t>
            </a:r>
          </a:p>
          <a:p>
            <a:r>
              <a:rPr lang="en-US" altLang="zh-CN" sz="3200" b="1" i="1" dirty="0" smtClean="0">
                <a:latin typeface="Book Antiqua" panose="02040602050305030304" pitchFamily="18" charset="0"/>
              </a:rPr>
              <a:t>Bees and flowers</a:t>
            </a:r>
          </a:p>
          <a:p>
            <a:r>
              <a:rPr lang="en-US" altLang="zh-CN" sz="3200" b="1" i="1" dirty="0" smtClean="0">
                <a:latin typeface="Book Antiqua" panose="02040602050305030304" pitchFamily="18" charset="0"/>
              </a:rPr>
              <a:t>Spring </a:t>
            </a:r>
            <a:endParaRPr lang="zh-CN" altLang="en-US" sz="32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4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Henry Reed (1914-1986)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2356"/>
            <a:ext cx="10225824" cy="47487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 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”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The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contrast</a:t>
            </a:r>
            <a:r>
              <a:rPr lang="en-US" altLang="zh-CN" sz="3200" b="1" dirty="0">
                <a:latin typeface="Book Antiqua" panose="02040602050305030304" pitchFamily="18" charset="0"/>
              </a:rPr>
              <a:t> between this seemingly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prosaic</a:t>
            </a:r>
            <a:r>
              <a:rPr lang="en-US" altLang="zh-CN" sz="3200" b="1" dirty="0">
                <a:latin typeface="Book Antiqua" panose="02040602050305030304" pitchFamily="18" charset="0"/>
              </a:rPr>
              <a:t> language and the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lyrical</a:t>
            </a:r>
            <a:r>
              <a:rPr lang="en-US" altLang="zh-CN" sz="3200" b="1" dirty="0">
                <a:latin typeface="Book Antiqua" panose="02040602050305030304" pitchFamily="18" charset="0"/>
              </a:rPr>
              <a:t>, meditative voice that also appears in the poem leads to a poignant exploration of the individual experience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.”</a:t>
            </a:r>
            <a:endParaRPr lang="en-US" altLang="zh-CN" sz="3200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7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The antiwar sentiment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6372" y="1690688"/>
            <a:ext cx="10117427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We the unwilling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Led by the unknowing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To do the impossible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For the ungrateful. </a:t>
            </a: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2050" name="Picture 2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60" y="1437403"/>
            <a:ext cx="3591211" cy="499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811</Words>
  <Application>Microsoft Office PowerPoint</Application>
  <PresentationFormat>宽屏</PresentationFormat>
  <Paragraphs>132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等线 Light</vt:lpstr>
      <vt:lpstr>华文楷体</vt:lpstr>
      <vt:lpstr>Arial</vt:lpstr>
      <vt:lpstr>Book Antiqua</vt:lpstr>
      <vt:lpstr>Calibri</vt:lpstr>
      <vt:lpstr>Wingdings</vt:lpstr>
      <vt:lpstr>Office 主题​​</vt:lpstr>
      <vt:lpstr>English Stylistics</vt:lpstr>
      <vt:lpstr>Review: lexical features I</vt:lpstr>
      <vt:lpstr>Word-formation processes</vt:lpstr>
      <vt:lpstr>Lexical features II</vt:lpstr>
      <vt:lpstr>Types of nouns</vt:lpstr>
      <vt:lpstr>In-class reading: Text 9 </vt:lpstr>
      <vt:lpstr>Nouns of different/overlapping sets </vt:lpstr>
      <vt:lpstr>Henry Reed (1914-1986)</vt:lpstr>
      <vt:lpstr>The antiwar sentiment </vt:lpstr>
      <vt:lpstr>Types of verbs </vt:lpstr>
      <vt:lpstr>In-class reading: Text 10-11 </vt:lpstr>
      <vt:lpstr>Action verbs in Text 10</vt:lpstr>
      <vt:lpstr>Action verbs in Text 11</vt:lpstr>
      <vt:lpstr>Pincher Martin (1951)</vt:lpstr>
      <vt:lpstr>William Golding (1911-1993)</vt:lpstr>
      <vt:lpstr>Ernest Miller Hemingway (1899-1961)</vt:lpstr>
      <vt:lpstr>English words of different origins: Etymology</vt:lpstr>
      <vt:lpstr>The History of English</vt:lpstr>
      <vt:lpstr>Germanic vs. Latinate</vt:lpstr>
      <vt:lpstr>Germanic words (Anglo-Saxon)</vt:lpstr>
      <vt:lpstr>Latinate words </vt:lpstr>
      <vt:lpstr>Clipping of the Latinate words</vt:lpstr>
      <vt:lpstr>Reading: Text 12</vt:lpstr>
      <vt:lpstr>In-class reading (Text 13-A and 13-B)</vt:lpstr>
      <vt:lpstr>Formal vs. Less formal correspondence </vt:lpstr>
      <vt:lpstr>Contrastive tweets </vt:lpstr>
      <vt:lpstr>Contrastive tweets</vt:lpstr>
      <vt:lpstr>Summary: lexical features of style (II)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Stylistics</dc:title>
  <dc:creator>ZHU Ye</dc:creator>
  <cp:lastModifiedBy>ZHU Ye</cp:lastModifiedBy>
  <cp:revision>55</cp:revision>
  <dcterms:created xsi:type="dcterms:W3CDTF">2017-10-15T23:36:19Z</dcterms:created>
  <dcterms:modified xsi:type="dcterms:W3CDTF">2020-09-29T02:29:19Z</dcterms:modified>
</cp:coreProperties>
</file>